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-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Светлый стиль 3 -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Светлый стиль 2 -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798" y="-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slow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slow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accent5">
                <a:lumMod val="40000"/>
                <a:lumOff val="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randomBar dir="vert"/>
  </p:transition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E0C168F-3107-0F42-AB23-CF2DF423F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9200" y="2936593"/>
            <a:ext cx="9753600" cy="1086237"/>
          </a:xfrm>
        </p:spPr>
        <p:txBody>
          <a:bodyPr>
            <a:noAutofit/>
          </a:bodyPr>
          <a:lstStyle/>
          <a:p>
            <a:r>
              <a:rPr lang="ru-RU" sz="4400" dirty="0">
                <a:solidFill>
                  <a:prstClr val="black"/>
                </a:solidFill>
                <a:latin typeface="TimesNewRomanPSMT"/>
              </a:rPr>
              <a:t>Поколения ЭВМ: сравнительная характеристика </a:t>
            </a:r>
            <a:endParaRPr lang="ru-RU" sz="44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4F229A50-1093-4142-92E4-A4CCA0417E8A}"/>
              </a:ext>
            </a:extLst>
          </p:cNvPr>
          <p:cNvSpPr txBox="1"/>
          <p:nvPr/>
        </p:nvSpPr>
        <p:spPr>
          <a:xfrm>
            <a:off x="4038600" y="0"/>
            <a:ext cx="4572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prstClr val="black"/>
                </a:solidFill>
                <a:latin typeface="Arial-BoldMT"/>
              </a:rPr>
              <a:t>ГОСУДАРСТВЕННОЕ ОБРАЗОВАТЕЛЬНОЕ УЧРЕЖДЕНИЕ ВЫСШЕГО ПРОФЕССИОНАЛЬНОГО ОБРАЗОВАНИЯ</a:t>
            </a:r>
            <a:r>
              <a:rPr lang="ru-RU" sz="2000" dirty="0">
                <a:solidFill>
                  <a:prstClr val="black"/>
                </a:solidFill>
                <a:latin typeface="TimesNewRomanPSMT"/>
              </a:rPr>
              <a:t> </a:t>
            </a:r>
            <a:r>
              <a:rPr lang="ru-RU" sz="2000" dirty="0">
                <a:solidFill>
                  <a:prstClr val="black"/>
                </a:solidFill>
                <a:latin typeface="TimesNewRomanPS-BoldMT"/>
              </a:rPr>
              <a:t>“ВОРОНЕЖСКИЙ ГОСУДАРСТВЕННЫЙ УНИВЕРСИТЕТ”</a:t>
            </a:r>
            <a:endParaRPr lang="ru-RU" sz="2000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848A504-2C38-3C4A-8905-EFFE986A25F1}"/>
              </a:ext>
            </a:extLst>
          </p:cNvPr>
          <p:cNvSpPr txBox="1"/>
          <p:nvPr/>
        </p:nvSpPr>
        <p:spPr>
          <a:xfrm>
            <a:off x="1371600" y="2438400"/>
            <a:ext cx="990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Курсовая работа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814143A-8834-654F-B5F0-61AACA4CCBAC}"/>
              </a:ext>
            </a:extLst>
          </p:cNvPr>
          <p:cNvSpPr txBox="1"/>
          <p:nvPr/>
        </p:nvSpPr>
        <p:spPr>
          <a:xfrm>
            <a:off x="1600200" y="4495800"/>
            <a:ext cx="9829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Выполнила студентка  Мисик Е.С</a:t>
            </a:r>
          </a:p>
          <a:p>
            <a:pPr algn="ctr"/>
            <a:r>
              <a:rPr lang="ru-RU" sz="2400" dirty="0"/>
              <a:t>Руководитель – </a:t>
            </a:r>
            <a:r>
              <a:rPr lang="ru-RU" sz="2400" dirty="0" err="1"/>
              <a:t>Донина</a:t>
            </a:r>
            <a:r>
              <a:rPr lang="ru-RU" sz="2400" dirty="0"/>
              <a:t> О.В.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A05CE817-2AFF-714A-B792-E63564F0DE2A}"/>
              </a:ext>
            </a:extLst>
          </p:cNvPr>
          <p:cNvSpPr txBox="1"/>
          <p:nvPr/>
        </p:nvSpPr>
        <p:spPr>
          <a:xfrm>
            <a:off x="1219200" y="5715000"/>
            <a:ext cx="982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Воронеж, 2018</a:t>
            </a:r>
          </a:p>
        </p:txBody>
      </p:sp>
    </p:spTree>
    <p:extLst>
      <p:ext uri="{BB962C8B-B14F-4D97-AF65-F5344CB8AC3E}">
        <p14:creationId xmlns:p14="http://schemas.microsoft.com/office/powerpoint/2010/main" xmlns="" val="318287842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AdobeStock_89405211.jpe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5200" y="2262762"/>
            <a:ext cx="6386424" cy="4438775"/>
          </a:xfrm>
        </p:spPr>
      </p:pic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624DAE7-EDC5-D14D-9A48-E39111717598}"/>
              </a:ext>
            </a:extLst>
          </p:cNvPr>
          <p:cNvSpPr txBox="1">
            <a:spLocks/>
          </p:cNvSpPr>
          <p:nvPr/>
        </p:nvSpPr>
        <p:spPr>
          <a:xfrm>
            <a:off x="1371600" y="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9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6</a:t>
            </a:r>
            <a:r>
              <a:rPr kumimoji="0" lang="ru-RU" sz="5400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ru-RU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поколение ЭВМ </a:t>
            </a: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Объект 2">
            <a:extLst>
              <a:ext uri="{FF2B5EF4-FFF2-40B4-BE49-F238E27FC236}">
                <a16:creationId xmlns="" xmlns:a16="http://schemas.microsoft.com/office/drawing/2014/main" id="{9553B57A-2345-214A-B78C-D39E2D2E7A65}"/>
              </a:ext>
            </a:extLst>
          </p:cNvPr>
          <p:cNvSpPr txBox="1">
            <a:spLocks/>
          </p:cNvSpPr>
          <p:nvPr/>
        </p:nvSpPr>
        <p:spPr>
          <a:xfrm>
            <a:off x="1676400" y="838200"/>
            <a:ext cx="9601200" cy="1371600"/>
          </a:xfrm>
          <a:prstGeom prst="rect">
            <a:avLst/>
          </a:prstGeom>
        </p:spPr>
        <p:style>
          <a:lnRef idx="0">
            <a:schemeClr val="accent1"/>
          </a:lnRef>
          <a:fillRef idx="1001">
            <a:schemeClr val="l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marL="384048" lvl="0" indent="-384048" algn="ctr" defTabSz="914400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</a:pPr>
            <a:r>
              <a:rPr lang="ru-RU" sz="4000" noProof="0" dirty="0" smtClean="0">
                <a:solidFill>
                  <a:prstClr val="black"/>
                </a:solidFill>
                <a:latin typeface="TimesNewRomanPSMT"/>
              </a:rPr>
              <a:t>Стадия разработки. Работа основана на нейронных сетях 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9569266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4879FAC-DB55-E644-96A8-3C7240BB8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Сравнение: по технологической базе</a:t>
            </a:r>
            <a:endParaRPr lang="ru-RU" dirty="0"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/>
        </p:nvGraphicFramePr>
        <p:xfrm>
          <a:off x="1524000" y="1828800"/>
          <a:ext cx="9372600" cy="35052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93758"/>
                <a:gridCol w="7878842"/>
              </a:tblGrid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Поколение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Технологическая</a:t>
                      </a:r>
                      <a:r>
                        <a:rPr lang="ru-RU" sz="2200" baseline="0" dirty="0" smtClean="0"/>
                        <a:t> база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1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Вакуумные лампы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2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Полупроводники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3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Интегральные схемы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4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Большие</a:t>
                      </a:r>
                      <a:r>
                        <a:rPr lang="ru-RU" sz="2200" baseline="0" dirty="0" smtClean="0"/>
                        <a:t> и сверхбольшие схемы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5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Параллельно-векторные технологии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6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Нейронные принципы</a:t>
                      </a:r>
                      <a:endParaRPr lang="ru-RU" sz="2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10787973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="" xmlns:a16="http://schemas.microsoft.com/office/drawing/2014/main" id="{04879FAC-DB55-E644-96A8-3C7240BB8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Сравнение: по тактовой частоте</a:t>
            </a:r>
            <a:endParaRPr lang="ru-RU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/>
        </p:nvGraphicFramePr>
        <p:xfrm>
          <a:off x="1524000" y="1828800"/>
          <a:ext cx="9372600" cy="35052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93758"/>
                <a:gridCol w="7878842"/>
              </a:tblGrid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Поколение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Тактовая частота выполнения операций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1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Несколько килогерц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2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Сотни КГц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3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Мегагерцы 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4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Десятки МГц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5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Сотни</a:t>
                      </a:r>
                      <a:r>
                        <a:rPr lang="ru-RU" sz="2200" baseline="0" dirty="0" smtClean="0"/>
                        <a:t> МГц, гигагерцы</a:t>
                      </a:r>
                      <a:endParaRPr lang="ru-RU" sz="2200" dirty="0"/>
                    </a:p>
                  </a:txBody>
                  <a:tcPr/>
                </a:tc>
              </a:tr>
              <a:tr h="500743"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6</a:t>
                      </a:r>
                      <a:endParaRPr lang="ru-RU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200" dirty="0" smtClean="0"/>
                        <a:t>Критерии</a:t>
                      </a:r>
                      <a:r>
                        <a:rPr lang="ru-RU" sz="2200" baseline="0" dirty="0" smtClean="0"/>
                        <a:t> измерения прорабатываются</a:t>
                      </a:r>
                      <a:endParaRPr lang="ru-RU" sz="22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19200" y="1371600"/>
            <a:ext cx="579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 smtClean="0"/>
          </a:p>
          <a:p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685773" y="1600200"/>
            <a:ext cx="1150622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/>
              <a:t>catherinemisik@yandex.ru</a:t>
            </a:r>
            <a:endParaRPr lang="ru-RU" sz="8000" dirty="0"/>
          </a:p>
        </p:txBody>
      </p:sp>
      <p:pic>
        <p:nvPicPr>
          <p:cNvPr id="11" name="Рисунок 10" descr="mail-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4114800"/>
            <a:ext cx="2000250" cy="200025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87F42BC6-967F-9B40-9D4D-08E021B177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7200"/>
            <a:ext cx="10450945" cy="38983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4000" b="1" dirty="0"/>
              <a:t>Цель </a:t>
            </a:r>
          </a:p>
          <a:p>
            <a:r>
              <a:rPr lang="ru-RU" sz="4000" dirty="0"/>
              <a:t> </a:t>
            </a:r>
            <a:r>
              <a:rPr lang="ru-RU" sz="4000" dirty="0">
                <a:latin typeface="TimesNew Roman"/>
                <a:cs typeface="Times New Roman" pitchFamily="18" charset="0"/>
              </a:rPr>
              <a:t>составление</a:t>
            </a:r>
            <a:r>
              <a:rPr lang="ru-RU" sz="4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000" dirty="0">
                <a:latin typeface="TimesNew Roman"/>
                <a:cs typeface="Times New Roman" pitchFamily="18" charset="0"/>
              </a:rPr>
              <a:t>сопоставительной</a:t>
            </a:r>
            <a:r>
              <a:rPr lang="ru-RU" sz="4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000" dirty="0">
                <a:latin typeface="TimesNew Roman"/>
                <a:cs typeface="Times New Roman" pitchFamily="18" charset="0"/>
              </a:rPr>
              <a:t>характеристики каждого поколения  ЭВМ</a:t>
            </a:r>
          </a:p>
          <a:p>
            <a:pPr marL="0" indent="0">
              <a:buNone/>
            </a:pPr>
            <a:r>
              <a:rPr lang="ru-RU" sz="4000" b="1" dirty="0" smtClean="0"/>
              <a:t>Задачи </a:t>
            </a:r>
            <a:endParaRPr lang="ru-RU" sz="4000" b="1" dirty="0">
              <a:solidFill>
                <a:prstClr val="black"/>
              </a:solidFill>
              <a:latin typeface="TimesNewRomanPSMT"/>
            </a:endParaRPr>
          </a:p>
          <a:p>
            <a:r>
              <a:rPr lang="ru-RU" sz="4000" dirty="0">
                <a:solidFill>
                  <a:prstClr val="black"/>
                </a:solidFill>
                <a:latin typeface="TimesNewRomanPSMT"/>
              </a:rPr>
              <a:t>Изучить понятие ЭВМ</a:t>
            </a:r>
          </a:p>
          <a:p>
            <a:r>
              <a:rPr lang="ru-RU" sz="4000" dirty="0">
                <a:solidFill>
                  <a:prstClr val="black"/>
                </a:solidFill>
                <a:latin typeface="TimesNewRomanPSMT"/>
              </a:rPr>
              <a:t>Охарактеризовать каждое из поколений ЭВМ</a:t>
            </a:r>
          </a:p>
          <a:p>
            <a:r>
              <a:rPr lang="ru-RU" sz="4000" dirty="0">
                <a:solidFill>
                  <a:prstClr val="black"/>
                </a:solidFill>
                <a:latin typeface="TimesNewRomanPSMT"/>
              </a:rPr>
              <a:t>Выполнить сопоставительный анализ поколений ЭВМ.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xmlns="" val="68262842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8">
            <a:extLst>
              <a:ext uri="{FF2B5EF4-FFF2-40B4-BE49-F238E27FC236}">
                <a16:creationId xmlns="" xmlns:a16="http://schemas.microsoft.com/office/drawing/2014/main" id="{596B67A9-F483-8A45-B2BB-E8418B7FB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757169"/>
            <a:ext cx="5348910" cy="4100831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421D5528-084A-B649-B682-BA233D059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228600"/>
            <a:ext cx="10287000" cy="3581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3600" dirty="0">
                <a:solidFill>
                  <a:prstClr val="black"/>
                </a:solidFill>
                <a:latin typeface="TimesNewRomanPSMT"/>
              </a:rPr>
              <a:t>Электро́нно-вычисли́тельная </a:t>
            </a:r>
            <a:r>
              <a:rPr lang="ru-RU" sz="3600" dirty="0" err="1">
                <a:solidFill>
                  <a:prstClr val="black"/>
                </a:solidFill>
                <a:latin typeface="TimesNewRomanPSMT"/>
              </a:rPr>
              <a:t>маши́на</a:t>
            </a:r>
            <a:r>
              <a:rPr lang="ru-RU" sz="3600" dirty="0">
                <a:solidFill>
                  <a:prstClr val="black"/>
                </a:solidFill>
                <a:latin typeface="TimesNewRomanPSMT"/>
              </a:rPr>
              <a:t>  (ЭВМ) — комплекс технических, аппаратных и программных средств, предназначенных для автоматической обработки информации, вычислений, автоматического управления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xmlns="" val="72748994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E7222FD-ED47-CE49-B812-A5C933D71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83890"/>
            <a:ext cx="9601200" cy="1485900"/>
          </a:xfrm>
        </p:spPr>
        <p:txBody>
          <a:bodyPr/>
          <a:lstStyle/>
          <a:p>
            <a:r>
              <a:rPr lang="ru-RU" dirty="0"/>
              <a:t>Начало эпохи ЭВМ 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="" xmlns:a16="http://schemas.microsoft.com/office/drawing/2014/main" id="{413A3A35-DF17-B548-BC8B-F5A89CD390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0" y="914400"/>
            <a:ext cx="7973122" cy="5943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81AC7345-AC8B-CB46-AEA2-352C6B7FF489}"/>
              </a:ext>
            </a:extLst>
          </p:cNvPr>
          <p:cNvSpPr txBox="1"/>
          <p:nvPr/>
        </p:nvSpPr>
        <p:spPr>
          <a:xfrm>
            <a:off x="2362200" y="4648200"/>
            <a:ext cx="18544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 smtClean="0">
                <a:solidFill>
                  <a:schemeClr val="bg1"/>
                </a:solidFill>
              </a:rPr>
              <a:t>Конрад </a:t>
            </a:r>
            <a:r>
              <a:rPr lang="ru-RU" sz="4000" dirty="0" err="1">
                <a:solidFill>
                  <a:schemeClr val="bg1"/>
                </a:solidFill>
              </a:rPr>
              <a:t>Цузе</a:t>
            </a:r>
            <a:r>
              <a:rPr lang="ru-RU" sz="4000" dirty="0">
                <a:solidFill>
                  <a:schemeClr val="bg1"/>
                </a:solidFill>
              </a:rPr>
              <a:t> </a:t>
            </a:r>
            <a:r>
              <a:rPr lang="en-US" sz="4000" dirty="0">
                <a:solidFill>
                  <a:schemeClr val="bg1"/>
                </a:solidFill>
              </a:rPr>
              <a:t>Z1/Z2</a:t>
            </a:r>
            <a:endParaRPr lang="ru-RU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7695014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624DAE7-EDC5-D14D-9A48-E39111717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1 </a:t>
            </a:r>
            <a:r>
              <a:rPr lang="ru-RU" sz="5400" dirty="0"/>
              <a:t>поколение ЭВМ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9553B57A-2345-214A-B78C-D39E2D2E7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838200"/>
            <a:ext cx="9601200" cy="1371600"/>
          </a:xfrm>
        </p:spPr>
        <p:style>
          <a:lnRef idx="0">
            <a:schemeClr val="accent1"/>
          </a:lnRef>
          <a:fillRef idx="1001">
            <a:schemeClr val="l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>
              <a:buNone/>
            </a:pPr>
            <a:r>
              <a:rPr lang="ru-RU" sz="4000" dirty="0">
                <a:solidFill>
                  <a:prstClr val="black"/>
                </a:solidFill>
                <a:latin typeface="TimesNewRomanPSMT"/>
              </a:rPr>
              <a:t>1946 г. создание машины ЭНИАК на электронных лампах.</a:t>
            </a:r>
            <a:endParaRPr lang="ru-RU" sz="4000" dirty="0"/>
          </a:p>
        </p:txBody>
      </p:sp>
      <p:pic>
        <p:nvPicPr>
          <p:cNvPr id="4" name="Рисунок 4">
            <a:extLst>
              <a:ext uri="{FF2B5EF4-FFF2-40B4-BE49-F238E27FC236}">
                <a16:creationId xmlns="" xmlns:a16="http://schemas.microsoft.com/office/drawing/2014/main" id="{37686F75-E879-7840-AF2F-540586722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2326" y="2336070"/>
            <a:ext cx="6638873" cy="418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7974278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>
            <a:extLst>
              <a:ext uri="{FF2B5EF4-FFF2-40B4-BE49-F238E27FC236}">
                <a16:creationId xmlns="" xmlns:a16="http://schemas.microsoft.com/office/drawing/2014/main" id="{82F320F0-CCB7-F74A-9859-EEAEFDBBC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2254982"/>
            <a:ext cx="6843177" cy="4142479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E624DAE7-EDC5-D14D-9A48-E39111717598}"/>
              </a:ext>
            </a:extLst>
          </p:cNvPr>
          <p:cNvSpPr txBox="1">
            <a:spLocks/>
          </p:cNvSpPr>
          <p:nvPr/>
        </p:nvSpPr>
        <p:spPr>
          <a:xfrm>
            <a:off x="1371600" y="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9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2</a:t>
            </a:r>
            <a:r>
              <a:rPr kumimoji="0" lang="ru-RU" sz="5400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ru-RU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поколение ЭВМ </a:t>
            </a: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="" xmlns:a16="http://schemas.microsoft.com/office/drawing/2014/main" id="{9553B57A-2345-214A-B78C-D39E2D2E7A65}"/>
              </a:ext>
            </a:extLst>
          </p:cNvPr>
          <p:cNvSpPr txBox="1">
            <a:spLocks/>
          </p:cNvSpPr>
          <p:nvPr/>
        </p:nvSpPr>
        <p:spPr>
          <a:xfrm>
            <a:off x="1676400" y="838200"/>
            <a:ext cx="9601200" cy="1371600"/>
          </a:xfrm>
          <a:prstGeom prst="rect">
            <a:avLst/>
          </a:prstGeom>
        </p:spPr>
        <p:style>
          <a:lnRef idx="0">
            <a:schemeClr val="accent1"/>
          </a:lnRef>
          <a:fillRef idx="1001">
            <a:schemeClr val="l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marL="384048" marR="0" lvl="0" indent="-384048" algn="ctr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NewRomanPSMT"/>
                <a:ea typeface="+mn-ea"/>
                <a:cs typeface="+mn-cs"/>
              </a:rPr>
              <a:t>1960е г. ЭВМ построены</a:t>
            </a:r>
            <a:r>
              <a:rPr kumimoji="0" lang="ru-RU" sz="40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NewRomanPSMT"/>
                <a:ea typeface="+mn-ea"/>
                <a:cs typeface="+mn-cs"/>
              </a:rPr>
              <a:t> на транзисторах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3367423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>
            <a:extLst>
              <a:ext uri="{FF2B5EF4-FFF2-40B4-BE49-F238E27FC236}">
                <a16:creationId xmlns="" xmlns:a16="http://schemas.microsoft.com/office/drawing/2014/main" id="{E6B6CCE0-AE11-3142-8420-BA299D368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286000"/>
            <a:ext cx="7210274" cy="4316282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E624DAE7-EDC5-D14D-9A48-E39111717598}"/>
              </a:ext>
            </a:extLst>
          </p:cNvPr>
          <p:cNvSpPr txBox="1">
            <a:spLocks/>
          </p:cNvSpPr>
          <p:nvPr/>
        </p:nvSpPr>
        <p:spPr>
          <a:xfrm>
            <a:off x="1371600" y="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9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3</a:t>
            </a:r>
            <a:r>
              <a:rPr kumimoji="0" lang="ru-RU" sz="5400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ru-RU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поколение ЭВМ </a:t>
            </a: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="" xmlns:a16="http://schemas.microsoft.com/office/drawing/2014/main" id="{9553B57A-2345-214A-B78C-D39E2D2E7A65}"/>
              </a:ext>
            </a:extLst>
          </p:cNvPr>
          <p:cNvSpPr txBox="1">
            <a:spLocks/>
          </p:cNvSpPr>
          <p:nvPr/>
        </p:nvSpPr>
        <p:spPr>
          <a:xfrm>
            <a:off x="1676400" y="838200"/>
            <a:ext cx="9601200" cy="1371600"/>
          </a:xfrm>
          <a:prstGeom prst="rect">
            <a:avLst/>
          </a:prstGeom>
        </p:spPr>
        <p:style>
          <a:lnRef idx="0">
            <a:schemeClr val="accent1"/>
          </a:lnRef>
          <a:fillRef idx="1001">
            <a:schemeClr val="l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marL="384048" marR="0" lvl="0" indent="-384048" algn="ctr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NewRomanPSMT"/>
                <a:ea typeface="+mn-ea"/>
                <a:cs typeface="+mn-cs"/>
              </a:rPr>
              <a:t>1970е г. ЭВМ построены</a:t>
            </a:r>
            <a:r>
              <a:rPr kumimoji="0" lang="ru-RU" sz="40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NewRomanPSMT"/>
                <a:ea typeface="+mn-ea"/>
                <a:cs typeface="+mn-cs"/>
              </a:rPr>
              <a:t> на интегральных микросхемах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6707441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6">
            <a:extLst>
              <a:ext uri="{FF2B5EF4-FFF2-40B4-BE49-F238E27FC236}">
                <a16:creationId xmlns="" xmlns:a16="http://schemas.microsoft.com/office/drawing/2014/main" id="{564BBC84-293C-3E48-9303-B6CD16F07C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4" t="13184" r="221" b="17677"/>
          <a:stretch/>
        </p:blipFill>
        <p:spPr>
          <a:xfrm>
            <a:off x="2514600" y="2362200"/>
            <a:ext cx="8229600" cy="4349833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="" xmlns:a16="http://schemas.microsoft.com/office/drawing/2014/main" id="{E624DAE7-EDC5-D14D-9A48-E39111717598}"/>
              </a:ext>
            </a:extLst>
          </p:cNvPr>
          <p:cNvSpPr txBox="1">
            <a:spLocks/>
          </p:cNvSpPr>
          <p:nvPr/>
        </p:nvSpPr>
        <p:spPr>
          <a:xfrm>
            <a:off x="1371600" y="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9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4</a:t>
            </a:r>
            <a:r>
              <a:rPr kumimoji="0" lang="ru-RU" sz="5400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ru-RU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поколение ЭВМ </a:t>
            </a: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="" xmlns:a16="http://schemas.microsoft.com/office/drawing/2014/main" id="{9553B57A-2345-214A-B78C-D39E2D2E7A65}"/>
              </a:ext>
            </a:extLst>
          </p:cNvPr>
          <p:cNvSpPr txBox="1">
            <a:spLocks/>
          </p:cNvSpPr>
          <p:nvPr/>
        </p:nvSpPr>
        <p:spPr>
          <a:xfrm>
            <a:off x="1676400" y="838200"/>
            <a:ext cx="9601200" cy="1371600"/>
          </a:xfrm>
          <a:prstGeom prst="rect">
            <a:avLst/>
          </a:prstGeom>
        </p:spPr>
        <p:style>
          <a:lnRef idx="0">
            <a:schemeClr val="accent1"/>
          </a:lnRef>
          <a:fillRef idx="1001">
            <a:schemeClr val="l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marL="384048" marR="0" lvl="0" indent="-384048" algn="ctr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NewRomanPSMT"/>
                <a:ea typeface="+mn-ea"/>
                <a:cs typeface="+mn-cs"/>
              </a:rPr>
              <a:t>С 1971 г. ЭВМ построены</a:t>
            </a:r>
            <a:r>
              <a:rPr kumimoji="0" lang="ru-RU" sz="40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NewRomanPSMT"/>
                <a:ea typeface="+mn-ea"/>
                <a:cs typeface="+mn-cs"/>
              </a:rPr>
              <a:t> на больших интегральных схемах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8862653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>
            <a:extLst>
              <a:ext uri="{FF2B5EF4-FFF2-40B4-BE49-F238E27FC236}">
                <a16:creationId xmlns="" xmlns:a16="http://schemas.microsoft.com/office/drawing/2014/main" id="{5F0E9A76-5EA3-B84D-A04B-F89487B13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2800" y="2183646"/>
            <a:ext cx="6238017" cy="4674354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="" xmlns:a16="http://schemas.microsoft.com/office/drawing/2014/main" id="{E624DAE7-EDC5-D14D-9A48-E39111717598}"/>
              </a:ext>
            </a:extLst>
          </p:cNvPr>
          <p:cNvSpPr txBox="1">
            <a:spLocks/>
          </p:cNvSpPr>
          <p:nvPr/>
        </p:nvSpPr>
        <p:spPr>
          <a:xfrm>
            <a:off x="1371600" y="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9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5</a:t>
            </a:r>
            <a:r>
              <a:rPr kumimoji="0" lang="ru-RU" sz="5400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ru-RU" sz="5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поколение ЭВМ </a:t>
            </a:r>
            <a:endParaRPr kumimoji="0" lang="ru-RU" sz="54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="" xmlns:a16="http://schemas.microsoft.com/office/drawing/2014/main" id="{9553B57A-2345-214A-B78C-D39E2D2E7A65}"/>
              </a:ext>
            </a:extLst>
          </p:cNvPr>
          <p:cNvSpPr txBox="1">
            <a:spLocks/>
          </p:cNvSpPr>
          <p:nvPr/>
        </p:nvSpPr>
        <p:spPr>
          <a:xfrm>
            <a:off x="1676400" y="838200"/>
            <a:ext cx="9601200" cy="1371600"/>
          </a:xfrm>
          <a:prstGeom prst="rect">
            <a:avLst/>
          </a:prstGeom>
        </p:spPr>
        <p:style>
          <a:lnRef idx="0">
            <a:schemeClr val="accent1"/>
          </a:lnRef>
          <a:fillRef idx="1001">
            <a:schemeClr val="l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marL="384048" marR="0" lvl="0" indent="-384048" algn="ctr" defTabSz="914400" rtl="0" eaLnBrk="1" fontAlgn="auto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ru-RU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NewRomanPSMT"/>
                <a:ea typeface="+mn-ea"/>
                <a:cs typeface="+mn-cs"/>
              </a:rPr>
              <a:t>Наши дни. ЭВМ строятся</a:t>
            </a:r>
            <a:r>
              <a:rPr kumimoji="0" lang="ru-RU" sz="40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NewRomanPSMT"/>
                <a:ea typeface="+mn-ea"/>
                <a:cs typeface="+mn-cs"/>
              </a:rPr>
              <a:t> по принципу управления голосом</a:t>
            </a: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5909037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Обрезка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206</Words>
  <Application>Microsoft Office PowerPoint</Application>
  <PresentationFormat>Произвольный</PresentationFormat>
  <Paragraphs>58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Обрезка</vt:lpstr>
      <vt:lpstr>Слайд 1</vt:lpstr>
      <vt:lpstr>Слайд 2</vt:lpstr>
      <vt:lpstr>Слайд 3</vt:lpstr>
      <vt:lpstr>Начало эпохи ЭВМ </vt:lpstr>
      <vt:lpstr>1 поколение ЭВМ </vt:lpstr>
      <vt:lpstr>Слайд 6</vt:lpstr>
      <vt:lpstr>Слайд 7</vt:lpstr>
      <vt:lpstr>Слайд 8</vt:lpstr>
      <vt:lpstr>Слайд 9</vt:lpstr>
      <vt:lpstr>Слайд 10</vt:lpstr>
      <vt:lpstr>Сравнение: по технологической базе</vt:lpstr>
      <vt:lpstr>Сравнение: по тактовой частоте</vt:lpstr>
      <vt:lpstr>Слайд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Я</dc:creator>
  <cp:lastModifiedBy>1</cp:lastModifiedBy>
  <cp:revision>8</cp:revision>
  <dcterms:modified xsi:type="dcterms:W3CDTF">2018-10-30T19:42:58Z</dcterms:modified>
</cp:coreProperties>
</file>

<file path=docProps/thumbnail.jpeg>
</file>